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59" r:id="rId6"/>
    <p:sldId id="269" r:id="rId7"/>
    <p:sldId id="260" r:id="rId8"/>
    <p:sldId id="270" r:id="rId9"/>
    <p:sldId id="265" r:id="rId10"/>
    <p:sldId id="266" r:id="rId11"/>
    <p:sldId id="267" r:id="rId12"/>
    <p:sldId id="261" r:id="rId13"/>
    <p:sldId id="262" r:id="rId14"/>
    <p:sldId id="263" r:id="rId15"/>
    <p:sldId id="264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16" autoAdjust="0"/>
    <p:restoredTop sz="86176" autoAdjust="0"/>
  </p:normalViewPr>
  <p:slideViewPr>
    <p:cSldViewPr>
      <p:cViewPr varScale="1">
        <p:scale>
          <a:sx n="48" d="100"/>
          <a:sy n="48" d="100"/>
        </p:scale>
        <p:origin x="56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CD213-27DC-4BA9-80EE-EFB32EE781E6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880BD-C14C-4038-A6A3-E987912CD3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1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2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커스텀 클래스 구현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vtkScalarsToColors</a:t>
            </a: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상속받아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addrgbpoints</a:t>
            </a: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gettable </a:t>
            </a: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함수 수정 </a:t>
            </a:r>
            <a:r>
              <a:rPr lang="ko-KR" altLang="en-US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9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5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4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1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45.png"/><Relationship Id="rId7" Type="http://schemas.openxmlformats.org/officeDocument/2006/relationships/image" Target="../media/image15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27.png"/><Relationship Id="rId10" Type="http://schemas.openxmlformats.org/officeDocument/2006/relationships/image" Target="../media/image54.png"/><Relationship Id="rId4" Type="http://schemas.openxmlformats.org/officeDocument/2006/relationships/image" Target="../media/image26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2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BC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16952381" cy="8952381"/>
            <a:chOff x="761905" y="761905"/>
            <a:chExt cx="16952381" cy="8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952381" cy="8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6949524" cy="8950476"/>
            <a:chOff x="571429" y="571429"/>
            <a:chExt cx="16949524" cy="895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6949524" cy="8950476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8950476"/>
            <a:chOff x="571429" y="571429"/>
            <a:chExt cx="1142857" cy="895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895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381" y="2476190"/>
            <a:ext cx="380952" cy="380952"/>
            <a:chOff x="952381" y="2476190"/>
            <a:chExt cx="380952" cy="3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2476190"/>
              <a:ext cx="380952" cy="3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" y="7238095"/>
            <a:ext cx="380952" cy="380952"/>
            <a:chOff x="952381" y="7238095"/>
            <a:chExt cx="380952" cy="38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7238095"/>
              <a:ext cx="380952" cy="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15734" y="2928684"/>
            <a:ext cx="3047619" cy="3047619"/>
            <a:chOff x="12847618" y="2476190"/>
            <a:chExt cx="3047619" cy="3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7618" y="2476190"/>
              <a:ext cx="3047619" cy="30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2339" y="6367177"/>
            <a:ext cx="13333333" cy="21429"/>
            <a:chOff x="2952339" y="6367177"/>
            <a:chExt cx="13333333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2339" y="6367177"/>
              <a:ext cx="13333333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71387" y="8087585"/>
            <a:ext cx="13333333" cy="21429"/>
            <a:chOff x="2971387" y="8087585"/>
            <a:chExt cx="13333333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387" y="8087585"/>
              <a:ext cx="13333333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95175" y="3044179"/>
            <a:ext cx="380952" cy="380952"/>
            <a:chOff x="10595175" y="3044179"/>
            <a:chExt cx="380952" cy="380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5175" y="3044179"/>
              <a:ext cx="380952" cy="3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80931" y="3214417"/>
            <a:ext cx="2787205" cy="21429"/>
            <a:chOff x="7380931" y="3214417"/>
            <a:chExt cx="27872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0931" y="3214417"/>
              <a:ext cx="27872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52339" y="7230952"/>
            <a:ext cx="13333333" cy="14286"/>
            <a:chOff x="2952339" y="7230952"/>
            <a:chExt cx="13333333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2339" y="7230952"/>
              <a:ext cx="1333333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68237" y="3342174"/>
            <a:ext cx="2232922" cy="2232922"/>
            <a:chOff x="13254967" y="2883539"/>
            <a:chExt cx="2232922" cy="22329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54967" y="2883539"/>
              <a:ext cx="2232922" cy="22329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12188" y="7220928"/>
            <a:ext cx="1703320" cy="21429"/>
            <a:chOff x="11012188" y="7220928"/>
            <a:chExt cx="1703320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1012188" y="7220928"/>
              <a:ext cx="1703320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84448" y="7648348"/>
            <a:ext cx="855624" cy="14286"/>
            <a:chOff x="6984448" y="7648348"/>
            <a:chExt cx="855624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984448" y="7648348"/>
              <a:ext cx="855624" cy="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989047" y="571429"/>
            <a:ext cx="1523810" cy="1523810"/>
            <a:chOff x="15989047" y="571429"/>
            <a:chExt cx="1523810" cy="15238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89047" y="571429"/>
              <a:ext cx="1523810" cy="152381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3142816" y="3748841"/>
            <a:ext cx="12200061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700" b="1" kern="0" spc="-100" dirty="0">
                <a:solidFill>
                  <a:srgbClr val="3A3A3A"/>
                </a:solidFill>
                <a:latin typeface="Pretendard SemiBold" pitchFamily="34" charset="0"/>
              </a:rPr>
              <a:t>실습 종료 보고서 </a:t>
            </a:r>
            <a:endParaRPr lang="en-US" b="1" dirty="0"/>
          </a:p>
        </p:txBody>
      </p:sp>
      <p:sp>
        <p:nvSpPr>
          <p:cNvPr id="49" name="Object 49"/>
          <p:cNvSpPr txBox="1"/>
          <p:nvPr/>
        </p:nvSpPr>
        <p:spPr>
          <a:xfrm>
            <a:off x="3238057" y="6642044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</a:rPr>
              <a:t>2024.02.23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3238057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게임공학과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7790457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2019184020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2234095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</a:rPr>
              <a:t>윤은지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2234095" y="6642044"/>
            <a:ext cx="4619775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E. dbzho8383@tukorea.ac.kr</a:t>
            </a:r>
            <a:endParaRPr lang="en-US" altLang="ko-KR" sz="21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현 황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치아 시뮬레이터에 대한 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.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10" name="그림 9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5949DEE-7B86-6959-815B-E3A105F20A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0" y="1653630"/>
            <a:ext cx="6830534" cy="4767028"/>
          </a:xfrm>
          <a:prstGeom prst="rect">
            <a:avLst/>
          </a:prstGeom>
        </p:spPr>
      </p:pic>
      <p:pic>
        <p:nvPicPr>
          <p:cNvPr id="2" name="Bright_Smile_Simulator">
            <a:hlinkClick r:id="" action="ppaction://media"/>
            <a:extLst>
              <a:ext uri="{FF2B5EF4-FFF2-40B4-BE49-F238E27FC236}">
                <a16:creationId xmlns:a16="http://schemas.microsoft.com/office/drawing/2014/main" id="{B0A83E82-7167-DDA9-A835-BD9BA06397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58130" y="1894154"/>
            <a:ext cx="8910259" cy="50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8C3-9385-B8B7-FE1D-E9C52230E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0FF74C9A-EA80-9036-BF38-60BFF06BD67B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959D1B9-2790-B016-F3AC-B39D30DD2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3B27B3C-A884-00BB-1D48-CCBACF9E68D6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A11C045-E548-1640-03C8-C6897AE62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C5F241E-2DD6-99C2-E22A-B5B2EDA33F35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A3A919A0-1327-93C8-922B-E035F34C9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211A1BF-EF0B-3C7E-7B92-C1BAFFE96D93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AC37888-3338-5596-E949-438388E8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0F275002-4087-5831-02A7-F40A81190FBB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스캔 프로그램 테스트</a:t>
            </a:r>
            <a:r>
              <a:rPr lang="en-US" altLang="ko-KR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,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데이터 생성</a:t>
            </a:r>
            <a:endParaRPr lang="en-US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6DBD521-D132-CDCE-51C8-5204DE24EEAA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C070175-C9C1-CAB0-1E53-99E6905530D7}"/>
              </a:ext>
            </a:extLst>
          </p:cNvPr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C32227D-A32E-52E4-FA86-360C904508FB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C76F9492-A10E-885C-9D34-A03D73D2BD13}"/>
              </a:ext>
            </a:extLst>
          </p:cNvPr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F39D9F0-FECE-4C07-DAE5-4B2D2AEC2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58EB279E-58F4-BE62-AE7A-7CEC5540AC37}"/>
              </a:ext>
            </a:extLst>
          </p:cNvPr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D3B598A-9227-A5BF-D42A-54ADB5AFF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F8AC41F-0BA0-7A95-AAEF-0DA6DF88C4EF}"/>
              </a:ext>
            </a:extLst>
          </p:cNvPr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3731590C-0120-6EF0-F1B4-69D28BE78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691B216D-DC11-148B-A7A6-76503D7E1D27}"/>
              </a:ext>
            </a:extLst>
          </p:cNvPr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B6039829-4F67-4D8F-BFA5-DDEC134A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B82D957E-CAE7-3DE7-40E1-31A290C38616}"/>
              </a:ext>
            </a:extLst>
          </p:cNvPr>
          <p:cNvSpPr txBox="1"/>
          <p:nvPr/>
        </p:nvSpPr>
        <p:spPr>
          <a:xfrm>
            <a:off x="1333333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70BC63C-FF86-F117-EACC-7AA53F21007E}"/>
              </a:ext>
            </a:extLst>
          </p:cNvPr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632704C0-586E-710D-92BC-13AE3D14F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2996CE67-0D12-5E93-7983-96CD19E4F330}"/>
              </a:ext>
            </a:extLst>
          </p:cNvPr>
          <p:cNvSpPr txBox="1"/>
          <p:nvPr/>
        </p:nvSpPr>
        <p:spPr>
          <a:xfrm>
            <a:off x="1904762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DB6A62C7-FA6F-34EB-950C-A2F7364E9069}"/>
              </a:ext>
            </a:extLst>
          </p:cNvPr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539F5D72-6019-D6A0-869E-776937519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872C72A4-4E72-ABD6-C195-14AD6E346FDE}"/>
              </a:ext>
            </a:extLst>
          </p:cNvPr>
          <p:cNvSpPr txBox="1"/>
          <p:nvPr/>
        </p:nvSpPr>
        <p:spPr>
          <a:xfrm>
            <a:off x="1904762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5A5BED5A-B4D2-8209-81EC-896A59376CA4}"/>
              </a:ext>
            </a:extLst>
          </p:cNvPr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751E7E94-D2CB-0C89-2AD4-68DADF8E4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97A8672F-F3E8-5CED-FD78-1071AEBEDF81}"/>
              </a:ext>
            </a:extLst>
          </p:cNvPr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>
              <a:extLst>
                <a:ext uri="{FF2B5EF4-FFF2-40B4-BE49-F238E27FC236}">
                  <a16:creationId xmlns:a16="http://schemas.microsoft.com/office/drawing/2014/main" id="{26E8F596-6A40-53FE-D4FF-BDDEDC3C1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F4DF2AF9-6D57-A439-99B7-50592FA5F9D3}"/>
              </a:ext>
            </a:extLst>
          </p:cNvPr>
          <p:cNvSpPr txBox="1"/>
          <p:nvPr/>
        </p:nvSpPr>
        <p:spPr>
          <a:xfrm>
            <a:off x="10000000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741EEA23-DF92-7583-545E-557BBA83BC60}"/>
              </a:ext>
            </a:extLst>
          </p:cNvPr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D3F5A60F-319B-828C-E503-2B7954B3F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>
            <a:extLst>
              <a:ext uri="{FF2B5EF4-FFF2-40B4-BE49-F238E27FC236}">
                <a16:creationId xmlns:a16="http://schemas.microsoft.com/office/drawing/2014/main" id="{36CEE017-A775-C942-F52B-F26EFC56BC45}"/>
              </a:ext>
            </a:extLst>
          </p:cNvPr>
          <p:cNvSpPr txBox="1"/>
          <p:nvPr/>
        </p:nvSpPr>
        <p:spPr>
          <a:xfrm>
            <a:off x="10571429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3AC42A45-BEBA-3055-C6E1-5418510B01F2}"/>
              </a:ext>
            </a:extLst>
          </p:cNvPr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>
              <a:extLst>
                <a:ext uri="{FF2B5EF4-FFF2-40B4-BE49-F238E27FC236}">
                  <a16:creationId xmlns:a16="http://schemas.microsoft.com/office/drawing/2014/main" id="{55E1BB25-2816-F844-F85F-466ED698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504900A7-36A5-4934-6925-B6EA52EBD203}"/>
              </a:ext>
            </a:extLst>
          </p:cNvPr>
          <p:cNvSpPr txBox="1"/>
          <p:nvPr/>
        </p:nvSpPr>
        <p:spPr>
          <a:xfrm>
            <a:off x="10571429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4493EF6A-1766-A61C-75A0-4FD5252084C6}"/>
              </a:ext>
            </a:extLst>
          </p:cNvPr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FFBB0E61-F3AB-8707-B317-16BE099D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>
            <a:extLst>
              <a:ext uri="{FF2B5EF4-FFF2-40B4-BE49-F238E27FC236}">
                <a16:creationId xmlns:a16="http://schemas.microsoft.com/office/drawing/2014/main" id="{6242EB21-90B6-845D-1804-EA2B2D5EE3BC}"/>
              </a:ext>
            </a:extLst>
          </p:cNvPr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5AA317DE-30E7-9509-A2F5-EFDA050A1ADF}"/>
              </a:ext>
            </a:extLst>
          </p:cNvPr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>
              <a:extLst>
                <a:ext uri="{FF2B5EF4-FFF2-40B4-BE49-F238E27FC236}">
                  <a16:creationId xmlns:a16="http://schemas.microsoft.com/office/drawing/2014/main" id="{3B832FFF-BE46-34C7-01A3-1FA216C8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>
            <a:extLst>
              <a:ext uri="{FF2B5EF4-FFF2-40B4-BE49-F238E27FC236}">
                <a16:creationId xmlns:a16="http://schemas.microsoft.com/office/drawing/2014/main" id="{C02BF9BE-7D92-27DF-37AA-652756DE859F}"/>
              </a:ext>
            </a:extLst>
          </p:cNvPr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A53DBC0F-AB84-D8C0-2F35-5C7250255E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34" y="1869152"/>
            <a:ext cx="7148179" cy="4610500"/>
          </a:xfrm>
          <a:prstGeom prst="rect">
            <a:avLst/>
          </a:prstGeom>
        </p:spPr>
      </p:pic>
      <p:pic>
        <p:nvPicPr>
          <p:cNvPr id="10" name="그림 9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599B7DE-E06D-D2DA-F898-516A4A2F1A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0" y="1653630"/>
            <a:ext cx="6830534" cy="47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4666667"/>
            <a:ext cx="17142857" cy="5047619"/>
            <a:chOff x="571429" y="4666667"/>
            <a:chExt cx="17142857" cy="5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4666667"/>
              <a:ext cx="17142857" cy="5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1904762"/>
            <a:ext cx="17142857" cy="2575238"/>
            <a:chOff x="571429" y="1904762"/>
            <a:chExt cx="17142857" cy="257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1904762"/>
              <a:ext cx="17142857" cy="257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분 석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5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7276303" y="969848"/>
            <a:ext cx="68561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761905" y="2097143"/>
            <a:ext cx="16761905" cy="2190476"/>
            <a:chOff x="761905" y="2097143"/>
            <a:chExt cx="16761905" cy="21904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2097143"/>
              <a:ext cx="16761905" cy="2190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28571" y="4666667"/>
            <a:ext cx="185714" cy="5047619"/>
            <a:chOff x="17528571" y="4666667"/>
            <a:chExt cx="185714" cy="504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8571" y="4666667"/>
              <a:ext cx="185714" cy="5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714" y="2763810"/>
            <a:ext cx="857143" cy="857143"/>
            <a:chOff x="1285714" y="2763810"/>
            <a:chExt cx="857143" cy="85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5714" y="2763810"/>
              <a:ext cx="857143" cy="85714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84891" y="2620952"/>
            <a:ext cx="15315932" cy="1714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이곳에는 분석한 내용을 요약해 입력해 주세요.</a:t>
            </a:r>
          </a:p>
          <a:p>
            <a:pPr algn="ctr"/>
            <a:r>
              <a:rPr lang="en-US" sz="32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분석한 결과에 관한 담당자의 의견도 함께 남겨주세요.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619048" y="5238095"/>
            <a:ext cx="3047619" cy="761905"/>
            <a:chOff x="7619048" y="5238095"/>
            <a:chExt cx="3047619" cy="7619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9048" y="5238095"/>
              <a:ext cx="3047619" cy="7619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416499" y="5403461"/>
            <a:ext cx="3452716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세부 내용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3042063" y="6602940"/>
            <a:ext cx="238095" cy="238095"/>
            <a:chOff x="3042063" y="6602940"/>
            <a:chExt cx="238095" cy="2380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2063" y="660294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42063" y="7385740"/>
            <a:ext cx="238095" cy="238095"/>
            <a:chOff x="3042063" y="7385740"/>
            <a:chExt cx="238095" cy="2380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2063" y="738574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29365" y="8606645"/>
            <a:ext cx="238095" cy="238095"/>
            <a:chOff x="3029365" y="8606645"/>
            <a:chExt cx="238095" cy="2380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9365" y="8606645"/>
              <a:ext cx="238095" cy="2380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69675" y="2954286"/>
            <a:ext cx="327317" cy="476190"/>
            <a:chOff x="1569675" y="2954286"/>
            <a:chExt cx="327317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569675" y="2954286"/>
              <a:ext cx="327317" cy="47619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3684921" y="6535333"/>
            <a:ext cx="17405433" cy="564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분석에 사용된 데이터의 종류, 출처, 수집 방법 등을 설명합니다. 데이터의 신뢰성과 정확성을 강조하는 부분입니다.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3684921" y="7299086"/>
            <a:ext cx="17357143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실제로 어떻게 분석을 수행했는지, 어떤 단계들을 거쳤는지를 설명합니다.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데이터 전처리, 모델 학습, 평가 등의 단계를 포함합니다.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3684921" y="8539038"/>
            <a:ext cx="17357143" cy="564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분석 결과와 그 해석을 설명합니다. 어떤 지표를 사용하여 어떻게 결과를 해석했는지를 명시합니다.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61905" y="2095238"/>
          <a:ext cx="16761904" cy="2237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항목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항목의 세부 내용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비고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1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2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3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표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6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7266748" y="969848"/>
            <a:ext cx="704658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비 교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7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76190" y="969848"/>
            <a:ext cx="685714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07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3238095"/>
            <a:ext cx="188095" cy="6476190"/>
            <a:chOff x="8859524" y="3238095"/>
            <a:chExt cx="188095" cy="64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3238095"/>
              <a:ext cx="188095" cy="64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3238095"/>
            <a:ext cx="8476190" cy="6476190"/>
            <a:chOff x="571429" y="3238095"/>
            <a:chExt cx="8476190" cy="64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1142857"/>
            <a:chOff x="571429" y="1904762"/>
            <a:chExt cx="8476190" cy="114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114285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76407" y="2221048"/>
            <a:ext cx="6866234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비교할 내용 1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452381" y="3987642"/>
            <a:ext cx="238095" cy="238095"/>
            <a:chOff x="1452381" y="3987642"/>
            <a:chExt cx="238095" cy="2380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2381" y="3987642"/>
              <a:ext cx="238095" cy="23809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095238" y="3900987"/>
            <a:ext cx="8642857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452381" y="5418061"/>
            <a:ext cx="238095" cy="238095"/>
            <a:chOff x="1452381" y="5418061"/>
            <a:chExt cx="238095" cy="238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2381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095238" y="5331406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439683" y="6848489"/>
            <a:ext cx="238095" cy="238095"/>
            <a:chOff x="1439683" y="6848489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683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095238" y="6761835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439683" y="8278918"/>
            <a:ext cx="238095" cy="238095"/>
            <a:chOff x="1439683" y="8278918"/>
            <a:chExt cx="238095" cy="23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683" y="8278918"/>
              <a:ext cx="238095" cy="23809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095238" y="8192263"/>
            <a:ext cx="8639839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7693" y="3238095"/>
            <a:ext cx="8476190" cy="6476190"/>
            <a:chOff x="9237693" y="3238095"/>
            <a:chExt cx="8476190" cy="6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7693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7693" y="1904762"/>
            <a:ext cx="8476190" cy="1142857"/>
            <a:chOff x="9237693" y="1904762"/>
            <a:chExt cx="8476190" cy="11428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7693" y="1904762"/>
              <a:ext cx="8476190" cy="114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14286" y="5537108"/>
            <a:ext cx="857143" cy="857143"/>
            <a:chOff x="8714286" y="5537108"/>
            <a:chExt cx="857143" cy="85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4286" y="5537108"/>
              <a:ext cx="857143" cy="85714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0042675" y="2221048"/>
            <a:ext cx="6866234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비교할 내용 2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118645" y="3987642"/>
            <a:ext cx="238095" cy="238095"/>
            <a:chOff x="10118645" y="3987642"/>
            <a:chExt cx="238095" cy="2380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8645" y="3987642"/>
              <a:ext cx="238095" cy="238095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0761502" y="3900987"/>
            <a:ext cx="8642857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118645" y="5418061"/>
            <a:ext cx="238095" cy="238095"/>
            <a:chOff x="10118645" y="5418061"/>
            <a:chExt cx="238095" cy="2380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8645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0761502" y="5331406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0105947" y="6848489"/>
            <a:ext cx="238095" cy="238095"/>
            <a:chOff x="10105947" y="6848489"/>
            <a:chExt cx="238095" cy="23809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5947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0761502" y="6761835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0105947" y="8278918"/>
            <a:ext cx="238095" cy="238095"/>
            <a:chOff x="10105947" y="8278918"/>
            <a:chExt cx="238095" cy="23809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5947" y="8278918"/>
              <a:ext cx="238095" cy="23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857143" y="5762654"/>
            <a:ext cx="571429" cy="406052"/>
            <a:chOff x="8857143" y="5762654"/>
            <a:chExt cx="571429" cy="40605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7143" y="5762654"/>
              <a:ext cx="571429" cy="40605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10761502" y="8192263"/>
            <a:ext cx="8639839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7133548"/>
            <a:ext cx="17142857" cy="2575238"/>
            <a:chOff x="571429" y="7133548"/>
            <a:chExt cx="17142857" cy="257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7133548"/>
              <a:ext cx="17142857" cy="257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5047619"/>
            <a:chOff x="571429" y="1904762"/>
            <a:chExt cx="17142857" cy="50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50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28571" y="1904762"/>
            <a:ext cx="185714" cy="5047619"/>
            <a:chOff x="17528571" y="1904762"/>
            <a:chExt cx="185714" cy="50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8571" y="1904762"/>
              <a:ext cx="185714" cy="50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1429" y="1904762"/>
            <a:ext cx="2857143" cy="5047619"/>
            <a:chOff x="571429" y="1904762"/>
            <a:chExt cx="2857143" cy="50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1904762"/>
              <a:ext cx="2857143" cy="504761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인 과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8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7276303" y="969848"/>
            <a:ext cx="68561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71429" y="7133548"/>
            <a:ext cx="2857143" cy="2571429"/>
            <a:chOff x="571429" y="7133548"/>
            <a:chExt cx="2857143" cy="25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7133548"/>
              <a:ext cx="2857143" cy="25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28571" y="7135353"/>
            <a:ext cx="185714" cy="2571429"/>
            <a:chOff x="17528571" y="7135353"/>
            <a:chExt cx="185714" cy="25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8571" y="7135353"/>
              <a:ext cx="185714" cy="25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90476" y="6619048"/>
            <a:ext cx="857143" cy="857143"/>
            <a:chOff x="9290476" y="6619048"/>
            <a:chExt cx="857143" cy="85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0476" y="6619048"/>
              <a:ext cx="857143" cy="85714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442857" y="4165125"/>
            <a:ext cx="1114286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원 인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442857" y="8155819"/>
            <a:ext cx="1114286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결 과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2061078" y="7868790"/>
            <a:ext cx="15315932" cy="1714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해당 원인을 해결하거나 예방하기 위한 향후 조치나</a:t>
            </a:r>
          </a:p>
          <a:p>
            <a:pPr algn="ctr"/>
            <a:r>
              <a:rPr lang="en-US" sz="32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대응 방안을 제안할 수 있습니다. 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4949877" y="3251401"/>
            <a:ext cx="238095" cy="238095"/>
            <a:chOff x="4949877" y="3251401"/>
            <a:chExt cx="238095" cy="2380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3251401"/>
              <a:ext cx="238095" cy="23809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592730" y="316474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먼저 형상이나 문제점을 명확하게 설명합니다. 어떤 현상이 발생했는지를 상세히 기술합니다.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4949877" y="3959017"/>
            <a:ext cx="238095" cy="238095"/>
            <a:chOff x="4949877" y="3959017"/>
            <a:chExt cx="238095" cy="2380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3959017"/>
              <a:ext cx="238095" cy="238095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592730" y="388188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현상이 발생한 원인에 대한 여러 가지 가설을 제시해 보세요. 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4949877" y="4666633"/>
            <a:ext cx="238095" cy="238095"/>
            <a:chOff x="4949877" y="4666633"/>
            <a:chExt cx="238095" cy="23809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4666633"/>
              <a:ext cx="238095" cy="238095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5605429" y="459902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가설 제시와 함께 가능한 원인을 명시하고 각각에 대한 근거 또한 제시해요.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4949877" y="5383771"/>
            <a:ext cx="238095" cy="238095"/>
            <a:chOff x="4949877" y="5383771"/>
            <a:chExt cx="238095" cy="2380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5383771"/>
              <a:ext cx="238095" cy="2380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55389" y="6828571"/>
            <a:ext cx="327317" cy="476190"/>
            <a:chOff x="9555389" y="6828571"/>
            <a:chExt cx="327317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5389" y="6828571"/>
              <a:ext cx="327317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5605425" y="5316164"/>
            <a:ext cx="14038100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결과를 설명할 수 있는 여러가지 원인을 일목요연하게 정리해 보세요.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4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목 차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1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385281" y="969846"/>
            <a:ext cx="467533" cy="576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71429" y="1904762"/>
            <a:ext cx="8476190" cy="7809524"/>
            <a:chOff x="571429" y="1904762"/>
            <a:chExt cx="8476190" cy="7809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78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57143" y="2373430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2380952" y="237343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 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실습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2205373" y="3255531"/>
            <a:ext cx="238095" cy="238095"/>
            <a:chOff x="2404762" y="3215086"/>
            <a:chExt cx="238095" cy="2380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543414" y="3160162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백만개의 아이스크림 화면 출력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2197066" y="3789859"/>
            <a:ext cx="238095" cy="238095"/>
            <a:chOff x="2404762" y="3741496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543414" y="3697406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한입 먹은 아이스크림 출력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7143" y="4981362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2380952" y="4981366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1E84CF"/>
                </a:solidFill>
                <a:latin typeface="Pretendard" pitchFamily="34" charset="0"/>
              </a:rPr>
              <a:t>Qt 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실습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2205373" y="5869734"/>
            <a:ext cx="238095" cy="238095"/>
            <a:chOff x="2404762" y="5823022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5823022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548065" y="5795715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/>
              <a:t>VTK</a:t>
            </a:r>
            <a:r>
              <a:rPr lang="ko-KR" altLang="en-US" sz="2100" dirty="0"/>
              <a:t>를 이용한 치아 모델 화면 출력</a:t>
            </a:r>
            <a:endParaRPr lang="en-US" sz="21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2210136" y="6365141"/>
            <a:ext cx="238095" cy="238095"/>
            <a:chOff x="2404762" y="6349433"/>
            <a:chExt cx="238095" cy="23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6349433"/>
              <a:ext cx="238095" cy="23809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543414" y="627643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Qt</a:t>
            </a:r>
            <a:r>
              <a:rPr lang="ko-KR" altLang="en-US" sz="2100" dirty="0"/>
              <a:t>위젯 구성 및 치아 모델 편집 기능 추가</a:t>
            </a:r>
            <a:endParaRPr lang="en-US" sz="2100" dirty="0"/>
          </a:p>
        </p:txBody>
      </p:sp>
      <p:sp>
        <p:nvSpPr>
          <p:cNvPr id="44" name="Object 44"/>
          <p:cNvSpPr txBox="1"/>
          <p:nvPr/>
        </p:nvSpPr>
        <p:spPr>
          <a:xfrm>
            <a:off x="557143" y="7589305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80952" y="758930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테스트 데이터 생성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2197065" y="8431270"/>
            <a:ext cx="238095" cy="238095"/>
            <a:chOff x="2404762" y="8430959"/>
            <a:chExt cx="238095" cy="2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2543414" y="8349427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치아 모델 위에 손가락이 있는 경우의 데이터 수집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8859524" y="1904762"/>
            <a:ext cx="188095" cy="7809524"/>
            <a:chOff x="8859524" y="1904762"/>
            <a:chExt cx="188095" cy="780952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9524" y="1904762"/>
              <a:ext cx="188095" cy="780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1429" y="4494841"/>
            <a:ext cx="8476190" cy="21429"/>
            <a:chOff x="571429" y="4494841"/>
            <a:chExt cx="8476190" cy="2142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4494841"/>
              <a:ext cx="8476190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1429" y="7102778"/>
            <a:ext cx="8476190" cy="21429"/>
            <a:chOff x="571429" y="7102778"/>
            <a:chExt cx="8476190" cy="2142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7102778"/>
              <a:ext cx="8476190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238095" y="1904762"/>
            <a:ext cx="8476190" cy="7809524"/>
            <a:chOff x="9238095" y="1904762"/>
            <a:chExt cx="8476190" cy="780952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78095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38095" y="1904762"/>
            <a:ext cx="1142857" cy="7809524"/>
            <a:chOff x="9238095" y="1904762"/>
            <a:chExt cx="1142857" cy="780952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9223810" y="2373429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11047619" y="237343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스캔프로그램 테스트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1071429" y="3215086"/>
            <a:ext cx="238095" cy="238095"/>
            <a:chOff x="11071429" y="3215086"/>
            <a:chExt cx="238095" cy="2380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1401689" y="3123560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체크리스트를 활용하여 프로그램 기능 테스트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1071429" y="3741496"/>
            <a:ext cx="238095" cy="238095"/>
            <a:chOff x="11071429" y="3741496"/>
            <a:chExt cx="238095" cy="23809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1389657" y="366511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테스트 결과 피드백 </a:t>
            </a:r>
            <a:endParaRPr lang="en-US" dirty="0"/>
          </a:p>
        </p:txBody>
      </p:sp>
      <p:sp>
        <p:nvSpPr>
          <p:cNvPr id="79" name="Object 79"/>
          <p:cNvSpPr txBox="1"/>
          <p:nvPr/>
        </p:nvSpPr>
        <p:spPr>
          <a:xfrm>
            <a:off x="9223810" y="4981362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89" name="Object 89"/>
          <p:cNvSpPr txBox="1"/>
          <p:nvPr/>
        </p:nvSpPr>
        <p:spPr>
          <a:xfrm>
            <a:off x="9223810" y="7589305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238095" y="4494841"/>
            <a:ext cx="8476190" cy="21429"/>
            <a:chOff x="9238095" y="4494841"/>
            <a:chExt cx="8476190" cy="21429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8095" y="4494841"/>
              <a:ext cx="8476190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238095" y="7102778"/>
            <a:ext cx="8476190" cy="21429"/>
            <a:chOff x="9238095" y="7102778"/>
            <a:chExt cx="8476190" cy="21429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8095" y="7102778"/>
              <a:ext cx="8476190" cy="21429"/>
            </a:xfrm>
            <a:prstGeom prst="rect">
              <a:avLst/>
            </a:prstGeom>
          </p:spPr>
        </p:pic>
      </p:grpSp>
      <p:sp>
        <p:nvSpPr>
          <p:cNvPr id="2" name="Object 70">
            <a:extLst>
              <a:ext uri="{FF2B5EF4-FFF2-40B4-BE49-F238E27FC236}">
                <a16:creationId xmlns:a16="http://schemas.microsoft.com/office/drawing/2014/main" id="{F9C7C984-4463-D336-FCC2-FC842FC606F4}"/>
              </a:ext>
            </a:extLst>
          </p:cNvPr>
          <p:cNvSpPr txBox="1"/>
          <p:nvPr/>
        </p:nvSpPr>
        <p:spPr>
          <a:xfrm>
            <a:off x="11149783" y="489129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실 컬러와 슈도 컬러 동시 표기</a:t>
            </a:r>
            <a:endParaRPr lang="en-US" dirty="0"/>
          </a:p>
        </p:txBody>
      </p:sp>
      <p:grpSp>
        <p:nvGrpSpPr>
          <p:cNvPr id="4" name="그룹 1018">
            <a:extLst>
              <a:ext uri="{FF2B5EF4-FFF2-40B4-BE49-F238E27FC236}">
                <a16:creationId xmlns:a16="http://schemas.microsoft.com/office/drawing/2014/main" id="{4A73D8A5-A61F-39D9-F51C-6BBFB00EEEF4}"/>
              </a:ext>
            </a:extLst>
          </p:cNvPr>
          <p:cNvGrpSpPr/>
          <p:nvPr/>
        </p:nvGrpSpPr>
        <p:grpSpPr>
          <a:xfrm>
            <a:off x="11030733" y="5807447"/>
            <a:ext cx="238095" cy="238095"/>
            <a:chOff x="11071429" y="3215086"/>
            <a:chExt cx="238095" cy="238095"/>
          </a:xfrm>
        </p:grpSpPr>
        <p:pic>
          <p:nvPicPr>
            <p:cNvPr id="5" name="Object 71">
              <a:extLst>
                <a:ext uri="{FF2B5EF4-FFF2-40B4-BE49-F238E27FC236}">
                  <a16:creationId xmlns:a16="http://schemas.microsoft.com/office/drawing/2014/main" id="{FD033334-77DA-69B5-6B8C-13B37AD10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7" name="Object 74">
            <a:extLst>
              <a:ext uri="{FF2B5EF4-FFF2-40B4-BE49-F238E27FC236}">
                <a16:creationId xmlns:a16="http://schemas.microsoft.com/office/drawing/2014/main" id="{0CE973EF-BD87-A9A2-739D-6058623502AF}"/>
              </a:ext>
            </a:extLst>
          </p:cNvPr>
          <p:cNvSpPr txBox="1"/>
          <p:nvPr/>
        </p:nvSpPr>
        <p:spPr>
          <a:xfrm>
            <a:off x="11388277" y="573791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특정 </a:t>
            </a:r>
            <a:r>
              <a:rPr lang="ko-KR" altLang="en-US" sz="2100" dirty="0" err="1"/>
              <a:t>굴곡률</a:t>
            </a:r>
            <a:r>
              <a:rPr lang="ko-KR" altLang="en-US" sz="2100" dirty="0"/>
              <a:t> 이상이면 파란색</a:t>
            </a:r>
            <a:endParaRPr lang="en-US" sz="2100" dirty="0"/>
          </a:p>
        </p:txBody>
      </p:sp>
      <p:grpSp>
        <p:nvGrpSpPr>
          <p:cNvPr id="8" name="그룹 1019">
            <a:extLst>
              <a:ext uri="{FF2B5EF4-FFF2-40B4-BE49-F238E27FC236}">
                <a16:creationId xmlns:a16="http://schemas.microsoft.com/office/drawing/2014/main" id="{288BF3A5-E898-C2F0-0AF5-5AE0D3068205}"/>
              </a:ext>
            </a:extLst>
          </p:cNvPr>
          <p:cNvGrpSpPr/>
          <p:nvPr/>
        </p:nvGrpSpPr>
        <p:grpSpPr>
          <a:xfrm>
            <a:off x="11030733" y="6276439"/>
            <a:ext cx="238095" cy="238095"/>
            <a:chOff x="11071429" y="3741496"/>
            <a:chExt cx="238095" cy="238095"/>
          </a:xfrm>
        </p:grpSpPr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1744D26C-F53E-412B-DDBF-62EFC946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11" name="Object 78">
            <a:extLst>
              <a:ext uri="{FF2B5EF4-FFF2-40B4-BE49-F238E27FC236}">
                <a16:creationId xmlns:a16="http://schemas.microsoft.com/office/drawing/2014/main" id="{1D976F51-8936-A12B-4C8A-D29DEB7C7430}"/>
              </a:ext>
            </a:extLst>
          </p:cNvPr>
          <p:cNvSpPr txBox="1"/>
          <p:nvPr/>
        </p:nvSpPr>
        <p:spPr>
          <a:xfrm>
            <a:off x="11388277" y="6219366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특정 </a:t>
            </a:r>
            <a:r>
              <a:rPr lang="ko-KR" altLang="en-US" sz="2100" dirty="0" err="1"/>
              <a:t>굴곡률</a:t>
            </a:r>
            <a:r>
              <a:rPr lang="ko-KR" altLang="en-US" sz="2100" dirty="0"/>
              <a:t> 미만이면 빨간색</a:t>
            </a:r>
            <a:endParaRPr lang="en-US" sz="2100" dirty="0"/>
          </a:p>
        </p:txBody>
      </p:sp>
      <p:sp>
        <p:nvSpPr>
          <p:cNvPr id="13" name="Object 70">
            <a:extLst>
              <a:ext uri="{FF2B5EF4-FFF2-40B4-BE49-F238E27FC236}">
                <a16:creationId xmlns:a16="http://schemas.microsoft.com/office/drawing/2014/main" id="{7F954C4A-5FD6-6B03-D11D-2C929975AE88}"/>
              </a:ext>
            </a:extLst>
          </p:cNvPr>
          <p:cNvSpPr txBox="1"/>
          <p:nvPr/>
        </p:nvSpPr>
        <p:spPr>
          <a:xfrm>
            <a:off x="11118854" y="7517316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치아 모델 </a:t>
            </a:r>
            <a:r>
              <a:rPr lang="en-US" altLang="ko-KR" sz="3000" dirty="0">
                <a:solidFill>
                  <a:srgbClr val="1E84CF"/>
                </a:solidFill>
                <a:latin typeface="Pretendard" pitchFamily="34" charset="0"/>
              </a:rPr>
              <a:t>UI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의 가로 스크롤 제거</a:t>
            </a:r>
            <a:endParaRPr lang="en-US" dirty="0"/>
          </a:p>
        </p:txBody>
      </p:sp>
      <p:grpSp>
        <p:nvGrpSpPr>
          <p:cNvPr id="18" name="그룹 1018">
            <a:extLst>
              <a:ext uri="{FF2B5EF4-FFF2-40B4-BE49-F238E27FC236}">
                <a16:creationId xmlns:a16="http://schemas.microsoft.com/office/drawing/2014/main" id="{FAD87548-C45D-3BCE-8355-8144EC88B652}"/>
              </a:ext>
            </a:extLst>
          </p:cNvPr>
          <p:cNvGrpSpPr/>
          <p:nvPr/>
        </p:nvGrpSpPr>
        <p:grpSpPr>
          <a:xfrm>
            <a:off x="11030735" y="8431145"/>
            <a:ext cx="238095" cy="238095"/>
            <a:chOff x="10993182" y="3200605"/>
            <a:chExt cx="238095" cy="238095"/>
          </a:xfrm>
        </p:grpSpPr>
        <p:pic>
          <p:nvPicPr>
            <p:cNvPr id="20" name="Object 71">
              <a:extLst>
                <a:ext uri="{FF2B5EF4-FFF2-40B4-BE49-F238E27FC236}">
                  <a16:creationId xmlns:a16="http://schemas.microsoft.com/office/drawing/2014/main" id="{A5FEFF61-31F1-DBDA-F014-CBB5E7F1E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3182" y="3200605"/>
              <a:ext cx="238095" cy="238095"/>
            </a:xfrm>
            <a:prstGeom prst="rect">
              <a:avLst/>
            </a:prstGeom>
          </p:spPr>
        </p:pic>
      </p:grpSp>
      <p:sp>
        <p:nvSpPr>
          <p:cNvPr id="21" name="Object 74">
            <a:extLst>
              <a:ext uri="{FF2B5EF4-FFF2-40B4-BE49-F238E27FC236}">
                <a16:creationId xmlns:a16="http://schemas.microsoft.com/office/drawing/2014/main" id="{24C6ADCB-D4D9-47EC-45C3-D9393BD12552}"/>
              </a:ext>
            </a:extLst>
          </p:cNvPr>
          <p:cNvSpPr txBox="1"/>
          <p:nvPr/>
        </p:nvSpPr>
        <p:spPr>
          <a:xfrm>
            <a:off x="11401689" y="8349427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auto scroll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기능 활성화 시 가로 스크롤 발생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90476" y="820452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결 론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7361887" y="969848"/>
            <a:ext cx="51439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3261905" y="4812464"/>
            <a:ext cx="238095" cy="238095"/>
            <a:chOff x="3261905" y="4812464"/>
            <a:chExt cx="238095" cy="2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4812464"/>
              <a:ext cx="238095" cy="2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61905" y="6242883"/>
            <a:ext cx="238095" cy="238095"/>
            <a:chOff x="3261905" y="6242883"/>
            <a:chExt cx="238095" cy="238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6242883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49206" y="7673312"/>
            <a:ext cx="238095" cy="238095"/>
            <a:chOff x="3249206" y="7673312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206" y="767331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238095" y="2971429"/>
            <a:ext cx="153480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 – The Visualization Toolkit</a:t>
            </a:r>
            <a:endParaRPr lang="en-US" altLang="ko-KR" sz="54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285714" y="3038093"/>
            <a:ext cx="857143" cy="857143"/>
            <a:chOff x="1285714" y="3038093"/>
            <a:chExt cx="857143" cy="8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714" y="3038093"/>
              <a:ext cx="857143" cy="85714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904762" y="4725810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주로 의료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역학 시뮬레이션 데이터를 시각화 하기 위한 라이브러리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04762" y="6156229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C++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로 제작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C#,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파이썬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Java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등으로 포팅 되어있다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04762" y="7586657"/>
            <a:ext cx="1782857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는 이름처럼 데이터를 시각화해서 화면에 출력하는 도구다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endParaRPr lang="en-US" sz="21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9675" y="3228569"/>
            <a:ext cx="327317" cy="476190"/>
            <a:chOff x="1569675" y="3228569"/>
            <a:chExt cx="327317" cy="4761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569675" y="3228569"/>
              <a:ext cx="327317" cy="4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597C-B301-8D51-795F-3F3BD7F6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505784B-3830-210A-29C9-CBA0A049B111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7C405B4-AB2E-1E1C-E7B3-A5462BFB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ED79566-0817-C6A2-B47F-1885117FE51C}"/>
              </a:ext>
            </a:extLst>
          </p:cNvPr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1039703-3E40-E3D2-1893-8FD05C13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1667D9B-9CA3-3293-70D3-11EAF67E22DA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1DDF65E-2146-9FFD-CD6D-69185D4F3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C4B4ADB-721D-3645-3266-A023E2ADA0DE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7277CCB-151A-96FE-5021-9F8D0F7D0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34E793AB-9E45-FFAE-491F-FF97F641BD72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A7F33CD-D2B9-7FB2-36B5-4BCF04576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62708DE9-A4E9-5DE1-13BE-1C390D2FE8FB}"/>
              </a:ext>
            </a:extLst>
          </p:cNvPr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B455A863-5947-EBC6-ECCB-65EB60F8C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6AC283CC-A701-E447-652B-F89028308A54}"/>
              </a:ext>
            </a:extLst>
          </p:cNvPr>
          <p:cNvSpPr txBox="1"/>
          <p:nvPr/>
        </p:nvSpPr>
        <p:spPr>
          <a:xfrm>
            <a:off x="2190476" y="820452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결 론</a:t>
            </a:r>
            <a:endParaRPr lang="en-US" dirty="0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288BF0E-D3B0-145C-660B-072E952134B9}"/>
              </a:ext>
            </a:extLst>
          </p:cNvPr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AB6FB96-AB95-31D8-583E-277A06FC76CE}"/>
              </a:ext>
            </a:extLst>
          </p:cNvPr>
          <p:cNvSpPr txBox="1"/>
          <p:nvPr/>
        </p:nvSpPr>
        <p:spPr>
          <a:xfrm>
            <a:off x="17361887" y="969848"/>
            <a:ext cx="51439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4A28DD83-E1E2-3850-B4A5-E75EF360D5C2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386C768-7748-B561-759D-CA5AA73B5DAF}"/>
              </a:ext>
            </a:extLst>
          </p:cNvPr>
          <p:cNvGrpSpPr/>
          <p:nvPr/>
        </p:nvGrpSpPr>
        <p:grpSpPr>
          <a:xfrm>
            <a:off x="3261905" y="4812464"/>
            <a:ext cx="238095" cy="238095"/>
            <a:chOff x="3261905" y="4812464"/>
            <a:chExt cx="238095" cy="238095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673FDA82-0716-D2E1-3B64-28717699F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4812464"/>
              <a:ext cx="238095" cy="23809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17EA0DA-766A-30A9-5158-4A915C726875}"/>
              </a:ext>
            </a:extLst>
          </p:cNvPr>
          <p:cNvGrpSpPr/>
          <p:nvPr/>
        </p:nvGrpSpPr>
        <p:grpSpPr>
          <a:xfrm>
            <a:off x="3261905" y="6242883"/>
            <a:ext cx="238095" cy="238095"/>
            <a:chOff x="3261905" y="6242883"/>
            <a:chExt cx="238095" cy="238095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13638A25-26FE-D46F-CB4A-6F1457EA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6242883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74FEC59E-3529-981F-773C-A8200CC125D3}"/>
              </a:ext>
            </a:extLst>
          </p:cNvPr>
          <p:cNvGrpSpPr/>
          <p:nvPr/>
        </p:nvGrpSpPr>
        <p:grpSpPr>
          <a:xfrm>
            <a:off x="3249206" y="7673312"/>
            <a:ext cx="238095" cy="238095"/>
            <a:chOff x="3249206" y="7673312"/>
            <a:chExt cx="238095" cy="238095"/>
          </a:xfrm>
        </p:grpSpPr>
        <p:pic>
          <p:nvPicPr>
            <p:cNvPr id="31" name="Object 30">
              <a:extLst>
                <a:ext uri="{FF2B5EF4-FFF2-40B4-BE49-F238E27FC236}">
                  <a16:creationId xmlns:a16="http://schemas.microsoft.com/office/drawing/2014/main" id="{A5147B19-9BC5-2704-F9FF-EA40E12CD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206" y="767331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664BA669-8767-377C-7467-AD64E31080D3}"/>
              </a:ext>
            </a:extLst>
          </p:cNvPr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68F14C58-E6C2-6613-1F16-AB9FCDBC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36" name="Object 36">
            <a:extLst>
              <a:ext uri="{FF2B5EF4-FFF2-40B4-BE49-F238E27FC236}">
                <a16:creationId xmlns:a16="http://schemas.microsoft.com/office/drawing/2014/main" id="{69A3732A-996A-95D3-9D86-1A6F65805184}"/>
              </a:ext>
            </a:extLst>
          </p:cNvPr>
          <p:cNvSpPr txBox="1"/>
          <p:nvPr/>
        </p:nvSpPr>
        <p:spPr>
          <a:xfrm>
            <a:off x="3238095" y="2971429"/>
            <a:ext cx="153480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Qt</a:t>
            </a:r>
            <a:endParaRPr lang="en-US" altLang="ko-KR" sz="5400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B26A5778-2F13-00FB-E175-320C2A770157}"/>
              </a:ext>
            </a:extLst>
          </p:cNvPr>
          <p:cNvGrpSpPr/>
          <p:nvPr/>
        </p:nvGrpSpPr>
        <p:grpSpPr>
          <a:xfrm>
            <a:off x="1285714" y="3038093"/>
            <a:ext cx="857143" cy="857143"/>
            <a:chOff x="1285714" y="3038093"/>
            <a:chExt cx="857143" cy="857143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CDE465CD-B767-8E84-0D62-0001EA24F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714" y="3038093"/>
              <a:ext cx="857143" cy="857143"/>
            </a:xfrm>
            <a:prstGeom prst="rect">
              <a:avLst/>
            </a:prstGeom>
          </p:spPr>
        </p:pic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9E52DB7F-9B4A-2BD9-6237-8EF719F0903A}"/>
              </a:ext>
            </a:extLst>
          </p:cNvPr>
          <p:cNvSpPr txBox="1"/>
          <p:nvPr/>
        </p:nvSpPr>
        <p:spPr>
          <a:xfrm>
            <a:off x="3904762" y="4725810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다양한 플랫폼에서 동작하는 응용 프로그램을 개발하기 위한 프레임워크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65F05943-BA08-7843-1198-9733AF2DD6F7}"/>
              </a:ext>
            </a:extLst>
          </p:cNvPr>
          <p:cNvSpPr txBox="1"/>
          <p:nvPr/>
        </p:nvSpPr>
        <p:spPr>
          <a:xfrm>
            <a:off x="3904762" y="6156229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C++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로 제작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Python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등으로 포팅 되어있다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CE784325-408C-7F58-B277-3750611AA0DC}"/>
              </a:ext>
            </a:extLst>
          </p:cNvPr>
          <p:cNvSpPr txBox="1"/>
          <p:nvPr/>
        </p:nvSpPr>
        <p:spPr>
          <a:xfrm>
            <a:off x="3904762" y="7586657"/>
            <a:ext cx="1782857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사용자 인터페이스 개발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네트워킹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데이터베이스 등의 기능을 제공</a:t>
            </a:r>
            <a:endParaRPr lang="en-US" altLang="ko-KR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EA0F1578-A08B-CE9D-5363-96EF83592ACA}"/>
              </a:ext>
            </a:extLst>
          </p:cNvPr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78E05DDC-D402-34CA-476A-48DDF9D7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22B5B095-258B-21AF-8016-89068EB8092B}"/>
              </a:ext>
            </a:extLst>
          </p:cNvPr>
          <p:cNvGrpSpPr/>
          <p:nvPr/>
        </p:nvGrpSpPr>
        <p:grpSpPr>
          <a:xfrm>
            <a:off x="1569675" y="3228569"/>
            <a:ext cx="327317" cy="476190"/>
            <a:chOff x="1569675" y="3228569"/>
            <a:chExt cx="327317" cy="476190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312EA6A3-7DE1-6C4A-5FB6-AFBCB083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569675" y="3228569"/>
              <a:ext cx="327317" cy="4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195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4500" y="1904762"/>
            <a:ext cx="9519785" cy="7809524"/>
            <a:chOff x="8194500" y="1904762"/>
            <a:chExt cx="9519785" cy="7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4500" y="1904762"/>
              <a:ext cx="9519785" cy="7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 목적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623376" y="820953"/>
            <a:ext cx="1038961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7304849" y="969848"/>
            <a:ext cx="628467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71429" y="1904762"/>
            <a:ext cx="7429913" cy="7809524"/>
            <a:chOff x="571429" y="1904762"/>
            <a:chExt cx="7429913" cy="78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7429913" cy="78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94500" y="5796522"/>
            <a:ext cx="9519785" cy="1142857"/>
            <a:chOff x="8194500" y="5796522"/>
            <a:chExt cx="9519785" cy="114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5796522"/>
              <a:ext cx="9519785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4500" y="1904762"/>
            <a:ext cx="9519785" cy="1142857"/>
            <a:chOff x="8194500" y="1904762"/>
            <a:chExt cx="9519785" cy="114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1904762"/>
              <a:ext cx="9519785" cy="114285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319048" y="2230571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9666667" y="2230571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한 입 먹은 아이스크림 화면 출력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804762" y="3548419"/>
            <a:ext cx="238095" cy="238095"/>
            <a:chOff x="8804762" y="3548419"/>
            <a:chExt cx="238095" cy="238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3548419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352381" y="3489971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Pretendard" pitchFamily="34" charset="0"/>
              </a:rPr>
              <a:t>VTK Math </a:t>
            </a:r>
            <a:r>
              <a:rPr lang="ko-KR" altLang="en-US" sz="2400" dirty="0">
                <a:latin typeface="Pretendard" pitchFamily="34" charset="0"/>
              </a:rPr>
              <a:t>라이브러리 활용</a:t>
            </a:r>
            <a:endParaRPr lang="en-US" altLang="ko-KR" sz="24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8804762" y="4617687"/>
            <a:ext cx="238095" cy="238095"/>
            <a:chOff x="8804762" y="4617687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4617687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9352381" y="4559248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Pretendard" pitchFamily="34" charset="0"/>
              </a:rPr>
              <a:t>알고리즘 개발 경험</a:t>
            </a:r>
            <a:endParaRPr lang="en-US" altLang="ko-KR" sz="2400" dirty="0"/>
          </a:p>
        </p:txBody>
      </p:sp>
      <p:sp>
        <p:nvSpPr>
          <p:cNvPr id="40" name="Object 40"/>
          <p:cNvSpPr txBox="1"/>
          <p:nvPr/>
        </p:nvSpPr>
        <p:spPr>
          <a:xfrm>
            <a:off x="8319048" y="6122333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666667" y="612233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백만 개의 아이스크림 화면 출력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8804762" y="7440179"/>
            <a:ext cx="238095" cy="238095"/>
            <a:chOff x="8804762" y="7440179"/>
            <a:chExt cx="238095" cy="2380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7440179"/>
              <a:ext cx="238095" cy="23809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9352381" y="7381733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컴퓨팅 자원 관리</a:t>
            </a:r>
            <a:endParaRPr lang="en-US" sz="24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8804762" y="8509447"/>
            <a:ext cx="238095" cy="238095"/>
            <a:chOff x="8804762" y="8509447"/>
            <a:chExt cx="238095" cy="2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8509447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9352381" y="8451010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성능 최적화</a:t>
            </a:r>
            <a:endParaRPr lang="en-US" sz="2400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43" y="5886355"/>
            <a:ext cx="5564085" cy="327271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0777" y="2679980"/>
            <a:ext cx="5391216" cy="2619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32E82-5969-0AC2-3FA1-30F6878B2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02EF8E4D-4F3F-FA65-EF3D-3301DE174F87}"/>
              </a:ext>
            </a:extLst>
          </p:cNvPr>
          <p:cNvGrpSpPr/>
          <p:nvPr/>
        </p:nvGrpSpPr>
        <p:grpSpPr>
          <a:xfrm>
            <a:off x="8194500" y="1904762"/>
            <a:ext cx="9519785" cy="7809524"/>
            <a:chOff x="8194500" y="1904762"/>
            <a:chExt cx="9519785" cy="780952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166BC79-7B68-A082-ADA6-57CCDD1A5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4500" y="1904762"/>
              <a:ext cx="9519785" cy="780952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2E79ABE-7037-15CA-00DD-00C28935F528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92DA38E-AA71-A372-C66E-27AFE7F02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E1E81445-400E-9080-873F-6F7CC6550AB1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EC9EE0D0-344F-BF24-2565-0600ED67C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83FBD499-0C76-5BA6-B2FE-518C7D96DC1E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8E9C44C7-3D84-7782-D2E0-5C62B35A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D874CF41-428D-21A1-80DD-07A54DCE381E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426D275-95DA-9A9E-611F-F22A457E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4170B998-22EA-F871-1FD1-AF31C4AACA23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 목적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D5F3FA8-AA4A-80A3-751A-9CB53F9F04F5}"/>
              </a:ext>
            </a:extLst>
          </p:cNvPr>
          <p:cNvSpPr txBox="1"/>
          <p:nvPr/>
        </p:nvSpPr>
        <p:spPr>
          <a:xfrm>
            <a:off x="623376" y="820953"/>
            <a:ext cx="1038961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6FCE6F4E-7E1D-B1FA-D1C6-878AE34FF263}"/>
              </a:ext>
            </a:extLst>
          </p:cNvPr>
          <p:cNvSpPr txBox="1"/>
          <p:nvPr/>
        </p:nvSpPr>
        <p:spPr>
          <a:xfrm>
            <a:off x="17304849" y="969848"/>
            <a:ext cx="628467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535DCC3B-FEF3-7A0F-D37F-905BE408EE33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BC379117-EC5B-4D55-2811-EE36F719F0CF}"/>
              </a:ext>
            </a:extLst>
          </p:cNvPr>
          <p:cNvGrpSpPr/>
          <p:nvPr/>
        </p:nvGrpSpPr>
        <p:grpSpPr>
          <a:xfrm>
            <a:off x="571429" y="1904762"/>
            <a:ext cx="7429913" cy="7809524"/>
            <a:chOff x="571429" y="1904762"/>
            <a:chExt cx="7429913" cy="7809524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BE5C5F96-98D6-15E1-4BBC-42637EEC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7429913" cy="780952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440314C8-5E6C-451F-4443-E2CAFEC52887}"/>
              </a:ext>
            </a:extLst>
          </p:cNvPr>
          <p:cNvGrpSpPr/>
          <p:nvPr/>
        </p:nvGrpSpPr>
        <p:grpSpPr>
          <a:xfrm>
            <a:off x="8194500" y="5796522"/>
            <a:ext cx="9519785" cy="1142857"/>
            <a:chOff x="8194500" y="5796522"/>
            <a:chExt cx="9519785" cy="1142857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83772776-77EC-3B56-1406-C303F7743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5796522"/>
              <a:ext cx="9519785" cy="1142857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8BFEACA0-1032-FF78-2D71-F263ABC80D83}"/>
              </a:ext>
            </a:extLst>
          </p:cNvPr>
          <p:cNvGrpSpPr/>
          <p:nvPr/>
        </p:nvGrpSpPr>
        <p:grpSpPr>
          <a:xfrm>
            <a:off x="8194500" y="1904762"/>
            <a:ext cx="9519785" cy="1142857"/>
            <a:chOff x="8194500" y="1904762"/>
            <a:chExt cx="9519785" cy="1142857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7F837408-BD62-7FF4-0790-37E962B12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1904762"/>
              <a:ext cx="9519785" cy="1142857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0FF2B5D5-20DC-243A-C378-F52524A20A75}"/>
              </a:ext>
            </a:extLst>
          </p:cNvPr>
          <p:cNvSpPr txBox="1"/>
          <p:nvPr/>
        </p:nvSpPr>
        <p:spPr>
          <a:xfrm>
            <a:off x="8319048" y="2230571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19C0611C-884F-CFB9-5471-76FA60777038}"/>
              </a:ext>
            </a:extLst>
          </p:cNvPr>
          <p:cNvSpPr txBox="1"/>
          <p:nvPr/>
        </p:nvSpPr>
        <p:spPr>
          <a:xfrm>
            <a:off x="9666667" y="2230571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latin typeface="Pretendard" pitchFamily="34" charset="0"/>
              </a:rPr>
              <a:t>VTK</a:t>
            </a:r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를 이용한 치아 모델의 화면 출력 </a:t>
            </a:r>
            <a:endParaRPr lang="en-US" dirty="0"/>
          </a:p>
        </p:txBody>
      </p: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97E298EE-DB91-39E6-6A6F-536BA5E9CB00}"/>
              </a:ext>
            </a:extLst>
          </p:cNvPr>
          <p:cNvGrpSpPr/>
          <p:nvPr/>
        </p:nvGrpSpPr>
        <p:grpSpPr>
          <a:xfrm>
            <a:off x="8804762" y="3548419"/>
            <a:ext cx="238095" cy="238095"/>
            <a:chOff x="8804762" y="3548419"/>
            <a:chExt cx="238095" cy="238095"/>
          </a:xfrm>
        </p:grpSpPr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DDC89D0C-65CE-9B1B-4EAA-BB6A2104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3548419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1CC9DB36-8750-3272-222A-DB015DFC8692}"/>
              </a:ext>
            </a:extLst>
          </p:cNvPr>
          <p:cNvSpPr txBox="1"/>
          <p:nvPr/>
        </p:nvSpPr>
        <p:spPr>
          <a:xfrm>
            <a:off x="9352381" y="3489971"/>
            <a:ext cx="11128370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대량의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3D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객체를 화면에 출력하면서도 </a:t>
            </a:r>
            <a:r>
              <a:rPr lang="ko-KR" alt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렉을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최소화하는 방법을 </a:t>
            </a:r>
            <a:endParaRPr lang="en-US" altLang="ko-KR" sz="2100" dirty="0">
              <a:solidFill>
                <a:srgbClr val="3A3A3A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탐색하고 구현하는 경험을 쌓음 이를 통해 컴퓨팅 자원을 효율적으로</a:t>
            </a:r>
            <a:endParaRPr lang="en-US" altLang="ko-KR" sz="2100" dirty="0">
              <a:solidFill>
                <a:srgbClr val="3A3A3A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관리하는 방법을 학습함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41F700C2-5059-DDCD-7A5E-A4F2FE9EA8F2}"/>
              </a:ext>
            </a:extLst>
          </p:cNvPr>
          <p:cNvGrpSpPr/>
          <p:nvPr/>
        </p:nvGrpSpPr>
        <p:grpSpPr>
          <a:xfrm>
            <a:off x="8804762" y="4617687"/>
            <a:ext cx="238095" cy="238095"/>
            <a:chOff x="8804762" y="4617687"/>
            <a:chExt cx="238095" cy="238095"/>
          </a:xfrm>
        </p:grpSpPr>
        <p:pic>
          <p:nvPicPr>
            <p:cNvPr id="37" name="Object 36">
              <a:extLst>
                <a:ext uri="{FF2B5EF4-FFF2-40B4-BE49-F238E27FC236}">
                  <a16:creationId xmlns:a16="http://schemas.microsoft.com/office/drawing/2014/main" id="{85756549-7085-B687-CA67-528C3F06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4617687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0A66B7CB-D428-CC3B-47FA-62C87E333190}"/>
              </a:ext>
            </a:extLst>
          </p:cNvPr>
          <p:cNvSpPr txBox="1"/>
          <p:nvPr/>
        </p:nvSpPr>
        <p:spPr>
          <a:xfrm>
            <a:off x="9352381" y="4559248"/>
            <a:ext cx="1112837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왼쪽의 사진이나 그래프를 추가로 설명해 보세요.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내용을 입력해 배경을 </a:t>
            </a:r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완성해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보세요</a:t>
            </a:r>
            <a:endParaRPr lang="en-US"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30C5FE65-C07E-CEB7-070B-F34CC5FBDADD}"/>
              </a:ext>
            </a:extLst>
          </p:cNvPr>
          <p:cNvSpPr txBox="1"/>
          <p:nvPr/>
        </p:nvSpPr>
        <p:spPr>
          <a:xfrm>
            <a:off x="8319048" y="6122333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8B91BDE6-84D5-955D-FF69-D88E7D708217}"/>
              </a:ext>
            </a:extLst>
          </p:cNvPr>
          <p:cNvSpPr txBox="1"/>
          <p:nvPr/>
        </p:nvSpPr>
        <p:spPr>
          <a:xfrm>
            <a:off x="9666667" y="612233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Pretendard" pitchFamily="34" charset="0"/>
              </a:rPr>
              <a:t>Qt </a:t>
            </a:r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위젯 제작</a:t>
            </a:r>
            <a:endParaRPr lang="en-US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5B972F74-C2A5-C49E-5833-2E18DF52B6B6}"/>
              </a:ext>
            </a:extLst>
          </p:cNvPr>
          <p:cNvGrpSpPr/>
          <p:nvPr/>
        </p:nvGrpSpPr>
        <p:grpSpPr>
          <a:xfrm>
            <a:off x="8804762" y="7440179"/>
            <a:ext cx="238095" cy="238095"/>
            <a:chOff x="8804762" y="7440179"/>
            <a:chExt cx="238095" cy="238095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FE576E6E-4A4F-336C-D96A-5912E3606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7440179"/>
              <a:ext cx="238095" cy="238095"/>
            </a:xfrm>
            <a:prstGeom prst="rect">
              <a:avLst/>
            </a:prstGeom>
          </p:spPr>
        </p:pic>
      </p:grpSp>
      <p:sp>
        <p:nvSpPr>
          <p:cNvPr id="45" name="Object 45">
            <a:extLst>
              <a:ext uri="{FF2B5EF4-FFF2-40B4-BE49-F238E27FC236}">
                <a16:creationId xmlns:a16="http://schemas.microsoft.com/office/drawing/2014/main" id="{30A07BD7-4154-9AA5-7B56-A78A9513C911}"/>
              </a:ext>
            </a:extLst>
          </p:cNvPr>
          <p:cNvSpPr txBox="1"/>
          <p:nvPr/>
        </p:nvSpPr>
        <p:spPr>
          <a:xfrm>
            <a:off x="9352381" y="7381733"/>
            <a:ext cx="1112837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마우스 이벤트 발생 시 성능 저하를 최소화하는 방법을 연구하고 </a:t>
            </a:r>
            <a:endParaRPr lang="en-US" altLang="ko-KR" sz="2100" dirty="0">
              <a:solidFill>
                <a:srgbClr val="3A3A3A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적용함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이를 통해 실시간 시스템에서의 성능 최적화 기법을 이해함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57563230-84CB-8DB2-5F53-391C57E66237}"/>
              </a:ext>
            </a:extLst>
          </p:cNvPr>
          <p:cNvGrpSpPr/>
          <p:nvPr/>
        </p:nvGrpSpPr>
        <p:grpSpPr>
          <a:xfrm>
            <a:off x="8804762" y="8509447"/>
            <a:ext cx="238095" cy="238095"/>
            <a:chOff x="8804762" y="8509447"/>
            <a:chExt cx="238095" cy="238095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9A055BCF-6FF1-E4F9-5E51-14454CB4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8509447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>
            <a:extLst>
              <a:ext uri="{FF2B5EF4-FFF2-40B4-BE49-F238E27FC236}">
                <a16:creationId xmlns:a16="http://schemas.microsoft.com/office/drawing/2014/main" id="{45BDC5DD-7367-7CE3-02B9-3DFECC87F2EF}"/>
              </a:ext>
            </a:extLst>
          </p:cNvPr>
          <p:cNvSpPr txBox="1"/>
          <p:nvPr/>
        </p:nvSpPr>
        <p:spPr>
          <a:xfrm>
            <a:off x="9352381" y="8451010"/>
            <a:ext cx="11128370" cy="11672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연구 목적이나 범위를 나타내 배경의 당위를 나타내 보세요.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관련된 텍스트를 작성해 보세요.</a:t>
            </a:r>
            <a:endParaRPr lang="en-US" dirty="0"/>
          </a:p>
        </p:txBody>
      </p: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7939CB77-DDFB-D510-E4AB-32E558C498B9}"/>
              </a:ext>
            </a:extLst>
          </p:cNvPr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535F7694-3CC6-4644-B8FE-52ACFFA1D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pic>
        <p:nvPicPr>
          <p:cNvPr id="53" name="Object 52">
            <a:extLst>
              <a:ext uri="{FF2B5EF4-FFF2-40B4-BE49-F238E27FC236}">
                <a16:creationId xmlns:a16="http://schemas.microsoft.com/office/drawing/2014/main" id="{1998E8EA-2921-3A69-0C0F-589BDAB3F72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43" y="5886355"/>
            <a:ext cx="5564085" cy="3272713"/>
          </a:xfrm>
          <a:prstGeom prst="rect">
            <a:avLst/>
          </a:prstGeom>
        </p:spPr>
      </p:pic>
      <p:pic>
        <p:nvPicPr>
          <p:cNvPr id="54" name="Object 53">
            <a:extLst>
              <a:ext uri="{FF2B5EF4-FFF2-40B4-BE49-F238E27FC236}">
                <a16:creationId xmlns:a16="http://schemas.microsoft.com/office/drawing/2014/main" id="{131D3CB3-35DD-5060-116D-A76E9C3DD71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0777" y="2679980"/>
            <a:ext cx="5391216" cy="26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한 입 먹은 아이스크림 화면 출력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</a:rPr>
              <a:t>실습 목적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VTK math</a:t>
            </a:r>
            <a:r>
              <a:rPr lang="ko-KR" altLang="en-US" sz="2100" dirty="0"/>
              <a:t> 라이브러리 활용</a:t>
            </a:r>
            <a:endParaRPr lang="en-US" sz="21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알고리즘 개발 경험</a:t>
            </a:r>
            <a:endParaRPr lang="en-US" sz="21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err="1"/>
              <a:t>불리언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큰 구와 작은 구의 교집합 구하기</a:t>
            </a:r>
            <a:endParaRPr lang="en-US" sz="2100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교집합과 큰 구의 </a:t>
            </a:r>
            <a:r>
              <a:rPr lang="ko-KR" altLang="en-US" sz="2100" dirty="0" err="1"/>
              <a:t>불리언</a:t>
            </a:r>
            <a:r>
              <a:rPr lang="ko-KR" altLang="en-US" sz="2100" dirty="0"/>
              <a:t> 연산 적용</a:t>
            </a:r>
            <a:endParaRPr lang="en-US" altLang="ko-KR" sz="21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4" name="그림 3" descr="스크린샷, 멀티미디어 소프트웨어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10E5A84-DA89-8850-8503-C43D1ABC4E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56" y="1870606"/>
            <a:ext cx="7239627" cy="47171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7C05B4-5B90-38F1-006B-8D48A0086A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6257" y="2348799"/>
            <a:ext cx="8373719" cy="34783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4C14-E8F6-50D6-029A-4DA5252CE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EC59D9DE-2F3E-5429-9C8A-641ED87EF1A7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7F6C53C-2F32-F6E4-AF5A-8F0510787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C77B13E2-8AFF-DA21-04EC-A8079B3C112B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F81FEBA-2231-EE4B-EBF9-9DD1C04A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C84D859-68C7-7319-FF10-05F8F516672E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26DC014-495A-5BA1-134B-7FBBC5B44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CB4025D-B47B-8D7C-F5F8-CE7989CE8DD7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3B3BD865-B5F6-10CD-1A27-BDB42AAC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5BB6AE59-3D14-55E5-E12B-5422DCE292BF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백만개의 아이스크림 화면 출력</a:t>
            </a:r>
            <a:endParaRPr lang="en-US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5C840514-891C-9A5A-9788-A472AE51A04B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E089059-E30B-5398-4AB2-8B8A43AFEE0D}"/>
              </a:ext>
            </a:extLst>
          </p:cNvPr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90E0C1C-FD05-E4B1-6577-D5DE953CCFCC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B7DF2D7-6994-EC84-C0D3-339DCF4DCD95}"/>
              </a:ext>
            </a:extLst>
          </p:cNvPr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616859C4-830F-DB7C-2B43-ABE851A1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B26685FB-1500-5A14-8581-B5912BED02BB}"/>
              </a:ext>
            </a:extLst>
          </p:cNvPr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6CA9C5F8-5D03-D0CD-38C7-131C34AD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31794B35-55DD-E84E-634F-3EF2227803C2}"/>
              </a:ext>
            </a:extLst>
          </p:cNvPr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898FC428-EE45-0CE8-05E7-E79506F9A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5E09A790-F223-4FED-75D1-5D48AF603B4C}"/>
              </a:ext>
            </a:extLst>
          </p:cNvPr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E6D59A3D-14EE-605B-6B2F-1BBEE581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4D463B63-EF3A-DE72-9782-A061DE8E7F9A}"/>
              </a:ext>
            </a:extLst>
          </p:cNvPr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</a:rPr>
              <a:t>실습 목적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BF4B3E5D-B8B7-B265-FC17-C26F7E41C340}"/>
              </a:ext>
            </a:extLst>
          </p:cNvPr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5F2A4D45-0DC9-499C-7F5D-95FFCEEB5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21650B4D-D9E2-EE49-076D-016C91454A92}"/>
              </a:ext>
            </a:extLst>
          </p:cNvPr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컴퓨팅 자원 관리</a:t>
            </a:r>
            <a:endParaRPr lang="en-US" sz="2100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0747E166-9550-FB3F-5874-995783F14E04}"/>
              </a:ext>
            </a:extLst>
          </p:cNvPr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473DE966-C3FC-E27B-8AE6-FF778E93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8E1EABEA-D41F-65CF-6B28-CBB87A09F149}"/>
              </a:ext>
            </a:extLst>
          </p:cNvPr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성능 최적화</a:t>
            </a:r>
            <a:endParaRPr lang="en-US" sz="2100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383A2960-5054-2F4F-5730-D201EA88E64F}"/>
              </a:ext>
            </a:extLst>
          </p:cNvPr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73749330-BB1C-B004-1124-35A8D6653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631D94E6-68F3-E6A7-A135-49582C90B737}"/>
              </a:ext>
            </a:extLst>
          </p:cNvPr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>
              <a:extLst>
                <a:ext uri="{FF2B5EF4-FFF2-40B4-BE49-F238E27FC236}">
                  <a16:creationId xmlns:a16="http://schemas.microsoft.com/office/drawing/2014/main" id="{F8048C7A-C642-6DB6-DEE7-EB344569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66115A12-BE24-1946-CCA5-036B76B75880}"/>
              </a:ext>
            </a:extLst>
          </p:cNvPr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랜덤한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 위치에 아이스크림을 배치하는 부분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8F8C5ABA-1237-ECD7-C379-DB78D1145304}"/>
              </a:ext>
            </a:extLst>
          </p:cNvPr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B4492F4E-C112-0042-4C38-27C6F8D6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>
            <a:extLst>
              <a:ext uri="{FF2B5EF4-FFF2-40B4-BE49-F238E27FC236}">
                <a16:creationId xmlns:a16="http://schemas.microsoft.com/office/drawing/2014/main" id="{57BD3A5E-B8B7-F2DC-64FC-0E84D6610920}"/>
              </a:ext>
            </a:extLst>
          </p:cNvPr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 err="1"/>
              <a:t>인스턴싱</a:t>
            </a:r>
            <a:r>
              <a:rPr lang="ko-KR" altLang="en-US" sz="2100" dirty="0"/>
              <a:t> </a:t>
            </a:r>
            <a:endParaRPr lang="en-US" sz="2100" dirty="0"/>
          </a:p>
        </p:txBody>
      </p: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B0B0254C-5954-8B75-6242-B79BDBDE0C84}"/>
              </a:ext>
            </a:extLst>
          </p:cNvPr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>
              <a:extLst>
                <a:ext uri="{FF2B5EF4-FFF2-40B4-BE49-F238E27FC236}">
                  <a16:creationId xmlns:a16="http://schemas.microsoft.com/office/drawing/2014/main" id="{187AA74B-4254-F196-D24A-A6F3CAD9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B1CDE912-68C0-571C-A0BD-7123C5FE28DF}"/>
              </a:ext>
            </a:extLst>
          </p:cNvPr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LOD actor </a:t>
            </a:r>
            <a:r>
              <a:rPr lang="ko-KR" altLang="en-US" sz="2100" dirty="0"/>
              <a:t>활용</a:t>
            </a:r>
            <a:endParaRPr lang="en-US" sz="2100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690BDA54-EAF1-6323-98D1-3810448403C3}"/>
              </a:ext>
            </a:extLst>
          </p:cNvPr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3E9C3A02-0B8D-B0D6-871D-5DD96B47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>
            <a:extLst>
              <a:ext uri="{FF2B5EF4-FFF2-40B4-BE49-F238E27FC236}">
                <a16:creationId xmlns:a16="http://schemas.microsoft.com/office/drawing/2014/main" id="{D625FA86-0197-756A-7A95-5AAC46368448}"/>
              </a:ext>
            </a:extLst>
          </p:cNvPr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5DA36645-CEFC-D343-770F-E0FDB3BC3A66}"/>
              </a:ext>
            </a:extLst>
          </p:cNvPr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>
              <a:extLst>
                <a:ext uri="{FF2B5EF4-FFF2-40B4-BE49-F238E27FC236}">
                  <a16:creationId xmlns:a16="http://schemas.microsoft.com/office/drawing/2014/main" id="{3276BD1D-68A1-9188-DB22-22EB6EC8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>
            <a:extLst>
              <a:ext uri="{FF2B5EF4-FFF2-40B4-BE49-F238E27FC236}">
                <a16:creationId xmlns:a16="http://schemas.microsoft.com/office/drawing/2014/main" id="{3A6CEA16-CF4A-AFCB-8508-04850C33B25F}"/>
              </a:ext>
            </a:extLst>
          </p:cNvPr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5" name="그림 4" descr="스크린샷, 보라색, 다채로움이(가) 표시된 사진&#10;&#10;자동 생성된 설명">
            <a:extLst>
              <a:ext uri="{FF2B5EF4-FFF2-40B4-BE49-F238E27FC236}">
                <a16:creationId xmlns:a16="http://schemas.microsoft.com/office/drawing/2014/main" id="{2AB1164A-B149-0301-7E0C-D6A74C58C0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0" y="1883996"/>
            <a:ext cx="7521592" cy="4663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F75DF8-9621-379B-DE6C-FF4454FCA5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1362" y="1813189"/>
            <a:ext cx="7289656" cy="49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2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</a:rPr>
              <a:t>Qt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치아 </a:t>
            </a:r>
            <a:r>
              <a:rPr lang="ko-KR" altLang="en-US" sz="2400" dirty="0" err="1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메쉬에서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 치아만 골라내서 출력하기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치아의 </a:t>
            </a:r>
            <a:r>
              <a:rPr lang="en-US" altLang="ko-KR" sz="2100" dirty="0"/>
              <a:t>RGB </a:t>
            </a:r>
            <a:r>
              <a:rPr lang="ko-KR" altLang="en-US" sz="2100" dirty="0"/>
              <a:t>값과 광택 값을 활용하여 </a:t>
            </a:r>
            <a:r>
              <a:rPr lang="en-US" altLang="ko-KR" sz="2100" dirty="0"/>
              <a:t>HSV </a:t>
            </a:r>
            <a:r>
              <a:rPr lang="ko-KR" altLang="en-US" sz="2100" dirty="0"/>
              <a:t>컬러를 생성</a:t>
            </a:r>
            <a:endParaRPr lang="en-US" sz="21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붉은 색에 가까운 </a:t>
            </a:r>
            <a:r>
              <a:rPr lang="en-US" altLang="ko-KR" sz="2100" dirty="0"/>
              <a:t>HSV </a:t>
            </a:r>
            <a:r>
              <a:rPr lang="ko-KR" altLang="en-US" sz="2100" dirty="0"/>
              <a:t>값을 가진 점을 제거하고 </a:t>
            </a:r>
            <a:r>
              <a:rPr lang="ko-KR" altLang="en-US" sz="2100" dirty="0" err="1"/>
              <a:t>렌더</a:t>
            </a:r>
            <a:endParaRPr lang="en-US" sz="21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Qt 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어플리케이션에 캡쳐</a:t>
            </a:r>
            <a:r>
              <a:rPr lang="en-US" altLang="ko-KR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조명 기능 추가 하기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화면 캡쳐 기능 추가</a:t>
            </a:r>
            <a:endParaRPr lang="en-US" sz="2100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조명 세기 조절 기능 추가</a:t>
            </a:r>
            <a:endParaRPr lang="en-US" sz="21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4DB8E2C-D8B9-8E42-8C0F-F1443E33AD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34" y="1869152"/>
            <a:ext cx="7148179" cy="4610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B989C8-EC70-E48E-671F-F0BCA0398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2749" y="1661253"/>
            <a:ext cx="7367836" cy="46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963</Words>
  <Application>Microsoft Office PowerPoint</Application>
  <PresentationFormat>사용자 지정</PresentationFormat>
  <Paragraphs>202</Paragraphs>
  <Slides>15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Pretendard</vt:lpstr>
      <vt:lpstr>Pretendard Medium</vt:lpstr>
      <vt:lpstr>Pretendard SemiBold</vt:lpstr>
      <vt:lpstr>돋움체</vt:lpstr>
      <vt:lpstr>맑은 고딕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은지 윤</cp:lastModifiedBy>
  <cp:revision>52</cp:revision>
  <dcterms:created xsi:type="dcterms:W3CDTF">2024-01-24T14:46:34Z</dcterms:created>
  <dcterms:modified xsi:type="dcterms:W3CDTF">2024-02-21T03:50:01Z</dcterms:modified>
</cp:coreProperties>
</file>